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6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65" r:id="rId11"/>
    <p:sldId id="266" r:id="rId12"/>
    <p:sldId id="282" r:id="rId13"/>
    <p:sldId id="283" r:id="rId14"/>
    <p:sldId id="284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267" r:id="rId23"/>
    <p:sldId id="268" r:id="rId24"/>
    <p:sldId id="269" r:id="rId25"/>
    <p:sldId id="301" r:id="rId26"/>
    <p:sldId id="300" r:id="rId27"/>
    <p:sldId id="304" r:id="rId28"/>
    <p:sldId id="306" r:id="rId29"/>
    <p:sldId id="307" r:id="rId30"/>
    <p:sldId id="305" r:id="rId31"/>
    <p:sldId id="310" r:id="rId32"/>
    <p:sldId id="308" r:id="rId33"/>
    <p:sldId id="302" r:id="rId34"/>
    <p:sldId id="312" r:id="rId35"/>
    <p:sldId id="303" r:id="rId36"/>
    <p:sldId id="311" r:id="rId37"/>
    <p:sldId id="313" r:id="rId38"/>
    <p:sldId id="314" r:id="rId39"/>
    <p:sldId id="315" r:id="rId40"/>
    <p:sldId id="271" r:id="rId41"/>
    <p:sldId id="272" r:id="rId42"/>
    <p:sldId id="273" r:id="rId43"/>
    <p:sldId id="274" r:id="rId44"/>
    <p:sldId id="275" r:id="rId45"/>
    <p:sldId id="276" r:id="rId46"/>
    <p:sldId id="277" r:id="rId4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Lato" panose="020F0502020204030203" pitchFamily="34" charset="77"/>
      <p:regular r:id="rId53"/>
      <p:bold r:id="rId54"/>
      <p:italic r:id="rId55"/>
      <p:boldItalic r:id="rId56"/>
    </p:embeddedFont>
    <p:embeddedFont>
      <p:font typeface="Lato Light" panose="020F0302020204030203" pitchFamily="34" charset="77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65" d="100"/>
          <a:sy n="165" d="100"/>
        </p:scale>
        <p:origin x="56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zi-arpacidusseau/ostep-code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8107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6370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5984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4530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9935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7042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7863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0352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0197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1007ec51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1007ec51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78130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14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619771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3677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007ec5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007ec5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ATTENTION: On a mac, this won’t work unless you disable ASLR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gcc -o mem -Wl,-no_pie mem.c -Wall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interesting: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./mem 0 &amp;; ./mem 0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they have the same virtual memory location, but are independent from one another.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virtual memory as an abstraction on top of physical memory.  But some things you see in virtual memory are actually stored on disk (and paged in transparently).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1870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1007ec51f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1007ec51f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1007ec51f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1007ec51f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1007ec51f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1007ec51f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./threads 10000 to show the sum isn’t 20000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change the counter to atomic: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_Atomic int counter = 0;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you can get it to be 20000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1007ec51f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1007ec51f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 /tmp/file &amp;&amp; ./io &amp;&amp; more /tmp/file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reboot and it would still be there.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1007ec51f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1007ec51f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1007ec51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1007ec51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Picture of a motherboard/logicboard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Point out CPU, RAM slots, ports (ethernet for instance), USB ports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PCI slots for additional components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1007ec51f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1007ec51f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c9fe5275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c9fe5275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1007ec51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1007ec51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1007ec51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1007ec51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137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1007ec51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1007ec51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576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1007ec51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1007ec51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534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1007ec51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1007ec51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 code: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https://github.com/remzi-arpacidusseau/ostep-code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./</a:t>
            </a:r>
            <a:r>
              <a:rPr lang="en" dirty="0" err="1"/>
              <a:t>cpu</a:t>
            </a:r>
            <a:r>
              <a:rPr lang="en" dirty="0"/>
              <a:t> 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sysctl</a:t>
            </a:r>
            <a:r>
              <a:rPr lang="en" dirty="0">
                <a:solidFill>
                  <a:schemeClr val="dk1"/>
                </a:solidFill>
              </a:rPr>
              <a:t> -n </a:t>
            </a:r>
            <a:r>
              <a:rPr lang="en" dirty="0" err="1">
                <a:solidFill>
                  <a:schemeClr val="dk1"/>
                </a:solidFill>
              </a:rPr>
              <a:t>hw.ncpu</a:t>
            </a:r>
            <a:r>
              <a:rPr lang="en" dirty="0">
                <a:solidFill>
                  <a:schemeClr val="dk1"/>
                </a:solidFill>
              </a:rPr>
              <a:t>  (shows number of CPUs)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 could all have their own CPUs: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./</a:t>
            </a:r>
            <a:r>
              <a:rPr lang="en" dirty="0" err="1"/>
              <a:t>cpu</a:t>
            </a:r>
            <a:r>
              <a:rPr lang="en" dirty="0"/>
              <a:t> A &amp; ./</a:t>
            </a:r>
            <a:r>
              <a:rPr lang="en" dirty="0" err="1"/>
              <a:t>cpu</a:t>
            </a:r>
            <a:r>
              <a:rPr lang="en" dirty="0"/>
              <a:t> B &amp; ./</a:t>
            </a:r>
            <a:r>
              <a:rPr lang="en" dirty="0" err="1"/>
              <a:t>cpu</a:t>
            </a:r>
            <a:r>
              <a:rPr lang="en" dirty="0"/>
              <a:t> C &amp; ./</a:t>
            </a:r>
            <a:r>
              <a:rPr lang="en" dirty="0" err="1"/>
              <a:t>cpu</a:t>
            </a:r>
            <a:r>
              <a:rPr lang="en" dirty="0"/>
              <a:t> D &amp;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killall</a:t>
            </a:r>
            <a:r>
              <a:rPr lang="en" dirty="0"/>
              <a:t> </a:t>
            </a:r>
            <a:r>
              <a:rPr lang="en" dirty="0" err="1"/>
              <a:t>cpu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But 17 could not: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A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B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C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D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E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F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G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H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I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J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K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L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M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N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O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P &amp; ./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r>
              <a:rPr lang="en" dirty="0">
                <a:solidFill>
                  <a:schemeClr val="dk1"/>
                </a:solidFill>
              </a:rPr>
              <a:t> Q &amp;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dk1"/>
                </a:solidFill>
              </a:rPr>
              <a:t>killall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cpu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Explain how this is possible.  Talk about the CPU being a resource manager to decide which one runs and when.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1007ec51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1007ec51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826200"/>
            <a:ext cx="3999900" cy="3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1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remzi-arpacidusseau/ostep-cod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Race_condition" TargetMode="External"/><Relationship Id="rId4" Type="http://schemas.openxmlformats.org/officeDocument/2006/relationships/hyperlink" Target="https://www.geeksforgeeks.org/understanding-volatile-qualifier-in-c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ctionary.com/browse/volatil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377 Operating Systems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Operating Systems</a:t>
            </a:r>
            <a:endParaRPr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750" y="3564350"/>
            <a:ext cx="1517302" cy="1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171999" y="221925"/>
            <a:ext cx="250153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Join on Zoom if you are remote (see website for link).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Virtualizing?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17" y="1151893"/>
            <a:ext cx="7816226" cy="353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Generic Architecture</a:t>
            </a: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311700" y="3885675"/>
            <a:ext cx="8520600" cy="1074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CPU: </a:t>
            </a:r>
            <a:r>
              <a:rPr lang="en" sz="2400" b="0" dirty="0"/>
              <a:t>performs the actual computation,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/>
              <a:t>multiple “cores” are common </a:t>
            </a:r>
            <a:endParaRPr sz="2400" b="0" dirty="0"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51" y="1055825"/>
            <a:ext cx="4819697" cy="24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0C20C76-37C6-C2C3-1BCD-A5A1E688292D}"/>
              </a:ext>
            </a:extLst>
          </p:cNvPr>
          <p:cNvSpPr/>
          <p:nvPr/>
        </p:nvSpPr>
        <p:spPr>
          <a:xfrm>
            <a:off x="2065563" y="1918064"/>
            <a:ext cx="1036866" cy="756646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Generic Architecture</a:t>
            </a: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311700" y="3885675"/>
            <a:ext cx="8520600" cy="1074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buNone/>
            </a:pPr>
            <a:r>
              <a:rPr lang="en-US" sz="2400" dirty="0"/>
              <a:t>I/O devices:  </a:t>
            </a:r>
            <a:r>
              <a:rPr lang="en-US" sz="2400" b="0" dirty="0"/>
              <a:t>terminal, disks, video board, </a:t>
            </a:r>
          </a:p>
          <a:p>
            <a:pPr marL="0" lvl="0" indent="0" algn="ctr">
              <a:buNone/>
            </a:pPr>
            <a:r>
              <a:rPr lang="en-US" sz="2400" b="0" dirty="0"/>
              <a:t>network, printer, etc.</a:t>
            </a: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51" y="1055825"/>
            <a:ext cx="4819697" cy="24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B93672D-CB1E-1A7E-0B0E-5C803EE502C7}"/>
              </a:ext>
            </a:extLst>
          </p:cNvPr>
          <p:cNvSpPr/>
          <p:nvPr/>
        </p:nvSpPr>
        <p:spPr>
          <a:xfrm>
            <a:off x="3249385" y="1055825"/>
            <a:ext cx="3812722" cy="756646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0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Generic Architecture</a:t>
            </a: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311700" y="3885675"/>
            <a:ext cx="8520600" cy="1074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buNone/>
            </a:pPr>
            <a:r>
              <a:rPr lang="en-US" sz="2400" dirty="0"/>
              <a:t>Memory: </a:t>
            </a:r>
            <a:r>
              <a:rPr lang="en-US" sz="2400" b="0" dirty="0"/>
              <a:t>RAM containing </a:t>
            </a:r>
          </a:p>
          <a:p>
            <a:pPr marL="0" lvl="0" indent="0" algn="ctr">
              <a:buNone/>
            </a:pPr>
            <a:r>
              <a:rPr lang="en-US" sz="2400" b="0" dirty="0"/>
              <a:t>data and programs used by CPU</a:t>
            </a: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51" y="1055825"/>
            <a:ext cx="4819697" cy="24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BFA027-93C8-4FC4-5D58-293F39456F67}"/>
              </a:ext>
            </a:extLst>
          </p:cNvPr>
          <p:cNvSpPr/>
          <p:nvPr/>
        </p:nvSpPr>
        <p:spPr>
          <a:xfrm>
            <a:off x="3959678" y="2954667"/>
            <a:ext cx="1036866" cy="756646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34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Generic Architecture</a:t>
            </a: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311700" y="3885675"/>
            <a:ext cx="8520600" cy="1074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buNone/>
            </a:pPr>
            <a:r>
              <a:rPr lang="en-US" sz="2400" dirty="0"/>
              <a:t>System Bus: </a:t>
            </a:r>
            <a:r>
              <a:rPr lang="en-US" sz="2400" b="0" dirty="0"/>
              <a:t>communication to CPU, </a:t>
            </a:r>
          </a:p>
          <a:p>
            <a:pPr marL="0" lvl="0" indent="0" algn="ctr">
              <a:buNone/>
            </a:pPr>
            <a:r>
              <a:rPr lang="en-US" sz="2400" b="0" dirty="0"/>
              <a:t>memory, peripherals</a:t>
            </a: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51" y="1055825"/>
            <a:ext cx="4819697" cy="24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E0D119-F4B5-BEF8-35C4-5F71D87E8156}"/>
              </a:ext>
            </a:extLst>
          </p:cNvPr>
          <p:cNvSpPr/>
          <p:nvPr/>
        </p:nvSpPr>
        <p:spPr>
          <a:xfrm>
            <a:off x="2653393" y="2571751"/>
            <a:ext cx="4041321" cy="465364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1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01A2-3B34-F135-B700-EB365A94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Telling the OS what to 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6176B-537E-36E9-B3C7-0F742D1A7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1" y="910053"/>
            <a:ext cx="4260300" cy="398245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marL="114300" indent="0" algn="ctr">
              <a:buNone/>
            </a:pPr>
            <a:r>
              <a:rPr lang="en-US" sz="3600" b="0" dirty="0"/>
              <a:t>How do we tell an OS what to do?</a:t>
            </a:r>
          </a:p>
        </p:txBody>
      </p:sp>
      <p:pic>
        <p:nvPicPr>
          <p:cNvPr id="1026" name="Picture 2" descr="Chapter 1. UNIX System Overview - Shichao's Notes">
            <a:extLst>
              <a:ext uri="{FF2B5EF4-FFF2-40B4-BE49-F238E27FC236}">
                <a16:creationId xmlns:a16="http://schemas.microsoft.com/office/drawing/2014/main" id="{95157C9D-D7F8-FB38-94AB-D956DCF52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9" y="910053"/>
            <a:ext cx="40894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903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01A2-3B34-F135-B700-EB365A94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Telling the OS what to 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6176B-537E-36E9-B3C7-0F742D1A7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1" y="910053"/>
            <a:ext cx="4260300" cy="398245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marL="114300" indent="0" algn="ctr">
              <a:buNone/>
            </a:pPr>
            <a:r>
              <a:rPr lang="en-US" sz="2800" b="0" dirty="0"/>
              <a:t>We want to make use of features the virtual machine  provides such as running a program, or allocating memory, or accessing a file.</a:t>
            </a:r>
          </a:p>
        </p:txBody>
      </p:sp>
      <p:pic>
        <p:nvPicPr>
          <p:cNvPr id="1026" name="Picture 2" descr="Chapter 1. UNIX System Overview - Shichao's Notes">
            <a:extLst>
              <a:ext uri="{FF2B5EF4-FFF2-40B4-BE49-F238E27FC236}">
                <a16:creationId xmlns:a16="http://schemas.microsoft.com/office/drawing/2014/main" id="{95157C9D-D7F8-FB38-94AB-D956DCF52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9" y="910053"/>
            <a:ext cx="40894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94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01A2-3B34-F135-B700-EB365A94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Telling the OS what to 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6176B-537E-36E9-B3C7-0F742D1A7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1" y="910053"/>
            <a:ext cx="4260300" cy="398245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marL="114300" indent="0" algn="ctr">
              <a:buNone/>
            </a:pPr>
            <a:r>
              <a:rPr lang="en-US" sz="2800" b="0" dirty="0"/>
              <a:t>To do this, the OS provides some interfaces (APIs) that you can call. </a:t>
            </a:r>
          </a:p>
        </p:txBody>
      </p:sp>
      <p:pic>
        <p:nvPicPr>
          <p:cNvPr id="1026" name="Picture 2" descr="Chapter 1. UNIX System Overview - Shichao's Notes">
            <a:extLst>
              <a:ext uri="{FF2B5EF4-FFF2-40B4-BE49-F238E27FC236}">
                <a16:creationId xmlns:a16="http://schemas.microsoft.com/office/drawing/2014/main" id="{95157C9D-D7F8-FB38-94AB-D956DCF52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9" y="910053"/>
            <a:ext cx="40894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37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01A2-3B34-F135-B700-EB365A94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Telling the OS what to 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6176B-537E-36E9-B3C7-0F742D1A7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1" y="910053"/>
            <a:ext cx="4260300" cy="398245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marL="114300" indent="0" algn="ctr">
              <a:buNone/>
            </a:pPr>
            <a:r>
              <a:rPr lang="en-US" sz="2800" b="0" dirty="0"/>
              <a:t>A typical OS, in fact, exports a few hundred system calls that are available to applications. </a:t>
            </a:r>
          </a:p>
        </p:txBody>
      </p:sp>
      <p:pic>
        <p:nvPicPr>
          <p:cNvPr id="1026" name="Picture 2" descr="Chapter 1. UNIX System Overview - Shichao's Notes">
            <a:extLst>
              <a:ext uri="{FF2B5EF4-FFF2-40B4-BE49-F238E27FC236}">
                <a16:creationId xmlns:a16="http://schemas.microsoft.com/office/drawing/2014/main" id="{95157C9D-D7F8-FB38-94AB-D956DCF52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9" y="910053"/>
            <a:ext cx="40894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BAE0BFD-63F7-DA28-AB52-A28DB8FE4271}"/>
              </a:ext>
            </a:extLst>
          </p:cNvPr>
          <p:cNvSpPr/>
          <p:nvPr/>
        </p:nvSpPr>
        <p:spPr>
          <a:xfrm>
            <a:off x="1319754" y="1875935"/>
            <a:ext cx="2036188" cy="1960774"/>
          </a:xfrm>
          <a:prstGeom prst="ellipse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21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01A2-3B34-F135-B700-EB365A94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Telling the OS what to 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6176B-537E-36E9-B3C7-0F742D1A7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1" y="910053"/>
            <a:ext cx="4260300" cy="398245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 fontScale="92500"/>
          </a:bodyPr>
          <a:lstStyle/>
          <a:p>
            <a:pPr marL="114300" indent="0" algn="ctr">
              <a:buNone/>
            </a:pPr>
            <a:r>
              <a:rPr lang="en-US" sz="2800" b="0" dirty="0"/>
              <a:t>Because the OS provides these calls to run programs, access memory and devices, and other related actions, we also sometimes say that the OS provides a </a:t>
            </a:r>
            <a:r>
              <a:rPr lang="en-US" sz="2800" dirty="0"/>
              <a:t>standard library </a:t>
            </a:r>
            <a:r>
              <a:rPr lang="en-US" sz="2800" b="0" dirty="0"/>
              <a:t>to applications.</a:t>
            </a:r>
          </a:p>
        </p:txBody>
      </p:sp>
      <p:pic>
        <p:nvPicPr>
          <p:cNvPr id="1026" name="Picture 2" descr="Chapter 1. UNIX System Overview - Shichao's Notes">
            <a:extLst>
              <a:ext uri="{FF2B5EF4-FFF2-40B4-BE49-F238E27FC236}">
                <a16:creationId xmlns:a16="http://schemas.microsoft.com/office/drawing/2014/main" id="{95157C9D-D7F8-FB38-94AB-D956DCF52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9" y="910053"/>
            <a:ext cx="40894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BAE0BFD-63F7-DA28-AB52-A28DB8FE4271}"/>
              </a:ext>
            </a:extLst>
          </p:cNvPr>
          <p:cNvSpPr/>
          <p:nvPr/>
        </p:nvSpPr>
        <p:spPr>
          <a:xfrm>
            <a:off x="1319754" y="1875935"/>
            <a:ext cx="2036188" cy="1960774"/>
          </a:xfrm>
          <a:prstGeom prst="ellipse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5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Virtualization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76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primary mechanism the OS uses to accomplish this is </a:t>
            </a:r>
            <a:r>
              <a:rPr lang="en" b="1" dirty="0"/>
              <a:t>virtualization</a:t>
            </a:r>
            <a:r>
              <a:rPr lang="en" dirty="0"/>
              <a:t>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 dirty="0"/>
              <a:t>The OS takes a physical resource (e.g., processor, memory, disk) and transforms it into a more general, powerful, and easy-to-use virtual form of itself.</a:t>
            </a:r>
            <a:endParaRPr b="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 dirty="0"/>
              <a:t>Thus, we sometimes refer to the operating system as a </a:t>
            </a:r>
            <a:r>
              <a:rPr lang="en" b="0" i="1" dirty="0"/>
              <a:t>virtual machine</a:t>
            </a:r>
            <a:r>
              <a:rPr lang="en" b="0" dirty="0"/>
              <a:t>. </a:t>
            </a:r>
            <a:endParaRPr b="0" dirty="0"/>
          </a:p>
        </p:txBody>
      </p:sp>
      <p:pic>
        <p:nvPicPr>
          <p:cNvPr id="2" name="Google Shape;100;p19">
            <a:extLst>
              <a:ext uri="{FF2B5EF4-FFF2-40B4-BE49-F238E27FC236}">
                <a16:creationId xmlns:a16="http://schemas.microsoft.com/office/drawing/2014/main" id="{66C0A2CD-AF8A-B18F-C52C-12E7C08A7C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443" y="1853300"/>
            <a:ext cx="289560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86DE-FFD9-D056-C1BA-FAC74AB0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OS as a resource manager</a:t>
            </a:r>
          </a:p>
        </p:txBody>
      </p:sp>
      <p:pic>
        <p:nvPicPr>
          <p:cNvPr id="7170" name="Picture 2" descr="An Init System inside the Docker Container | by Nitin AGARWAL | Medium">
            <a:extLst>
              <a:ext uri="{FF2B5EF4-FFF2-40B4-BE49-F238E27FC236}">
                <a16:creationId xmlns:a16="http://schemas.microsoft.com/office/drawing/2014/main" id="{AF8F27DB-5964-E24A-190D-5EC00DB71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662" y="1359462"/>
            <a:ext cx="5816338" cy="342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4F9D33B-474B-0A03-547D-603CE0EDA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695" y="929887"/>
            <a:ext cx="3148552" cy="3920530"/>
          </a:xfrm>
          <a:solidFill>
            <a:schemeClr val="accent1">
              <a:lumMod val="20000"/>
              <a:lumOff val="80000"/>
              <a:alpha val="85000"/>
            </a:schemeClr>
          </a:solidFill>
        </p:spPr>
        <p:txBody>
          <a:bodyPr anchor="ctr">
            <a:normAutofit fontScale="85000" lnSpcReduction="10000"/>
          </a:bodyPr>
          <a:lstStyle/>
          <a:p>
            <a:pPr marL="114300" indent="0" algn="ctr">
              <a:buNone/>
            </a:pPr>
            <a:r>
              <a:rPr lang="en-US" sz="2800" b="0" dirty="0"/>
              <a:t>Because virtualization allows many programs to run, concurrently accessing resources, </a:t>
            </a:r>
          </a:p>
          <a:p>
            <a:pPr marL="114300" indent="0" algn="ctr">
              <a:buNone/>
            </a:pPr>
            <a:endParaRPr lang="en-US" sz="2800" b="0" dirty="0"/>
          </a:p>
          <a:p>
            <a:pPr marL="114300" indent="0" algn="ctr">
              <a:buNone/>
            </a:pPr>
            <a:r>
              <a:rPr lang="en-US" sz="2800" b="0" dirty="0"/>
              <a:t>the OS is sometimes known as a </a:t>
            </a:r>
          </a:p>
          <a:p>
            <a:pPr marL="114300" indent="0" algn="ctr">
              <a:buNone/>
            </a:pPr>
            <a:r>
              <a:rPr lang="en-US" sz="2800" dirty="0"/>
              <a:t>resource manager</a:t>
            </a:r>
          </a:p>
        </p:txBody>
      </p:sp>
      <p:pic>
        <p:nvPicPr>
          <p:cNvPr id="7172" name="Picture 4" descr="Input/Output: Computer Systems PLtW Vocabulary Diagram | Quizlet">
            <a:extLst>
              <a:ext uri="{FF2B5EF4-FFF2-40B4-BE49-F238E27FC236}">
                <a16:creationId xmlns:a16="http://schemas.microsoft.com/office/drawing/2014/main" id="{F045920D-925D-458B-A958-F1151D4AF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978" y="5432030"/>
            <a:ext cx="2735868" cy="153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133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86DE-FFD9-D056-C1BA-FAC74AB0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OS as a resource manager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4F9D33B-474B-0A03-547D-603CE0EDA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695" y="929887"/>
            <a:ext cx="3148552" cy="3920530"/>
          </a:xfrm>
          <a:solidFill>
            <a:schemeClr val="accent1">
              <a:lumMod val="20000"/>
              <a:lumOff val="80000"/>
              <a:alpha val="85000"/>
            </a:schemeClr>
          </a:solidFill>
        </p:spPr>
        <p:txBody>
          <a:bodyPr anchor="ctr">
            <a:noAutofit/>
          </a:bodyPr>
          <a:lstStyle/>
          <a:p>
            <a:pPr marL="114300" indent="0" algn="ctr">
              <a:buNone/>
            </a:pPr>
            <a:r>
              <a:rPr lang="en-US" sz="2000" b="0" dirty="0"/>
              <a:t>Each of the CPU, memory, and disk is a resource of the system.</a:t>
            </a:r>
          </a:p>
          <a:p>
            <a:pPr marL="114300" indent="0" algn="ctr">
              <a:buNone/>
            </a:pPr>
            <a:endParaRPr lang="en-US" sz="2000" b="0" dirty="0"/>
          </a:p>
          <a:p>
            <a:pPr marL="114300" indent="0" algn="ctr">
              <a:buNone/>
            </a:pPr>
            <a:r>
              <a:rPr lang="en-US" sz="2000" b="0" dirty="0"/>
              <a:t>The operating system manages those resources.</a:t>
            </a:r>
          </a:p>
          <a:p>
            <a:pPr marL="114300" indent="0" algn="ctr">
              <a:buNone/>
            </a:pPr>
            <a:endParaRPr lang="en-US" sz="2000" b="0" dirty="0"/>
          </a:p>
          <a:p>
            <a:pPr marL="114300" indent="0" algn="ctr">
              <a:buNone/>
            </a:pPr>
            <a:r>
              <a:rPr lang="en-US" sz="2000" b="0" dirty="0"/>
              <a:t>Efficiently or fairly or indeed with many other possible goals in mind.</a:t>
            </a:r>
            <a:endParaRPr lang="en-US" sz="2000" dirty="0"/>
          </a:p>
        </p:txBody>
      </p:sp>
      <p:pic>
        <p:nvPicPr>
          <p:cNvPr id="3" name="Picture 4" descr="Input/Output: Computer Systems PLtW Vocabulary Diagram | Quizlet">
            <a:extLst>
              <a:ext uri="{FF2B5EF4-FFF2-40B4-BE49-F238E27FC236}">
                <a16:creationId xmlns:a16="http://schemas.microsoft.com/office/drawing/2014/main" id="{EAE59722-0D3E-8482-A0B6-598A86020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69" y="1738993"/>
            <a:ext cx="5531419" cy="311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An Init System inside the Docker Container | by Nitin AGARWAL | Medium">
            <a:extLst>
              <a:ext uri="{FF2B5EF4-FFF2-40B4-BE49-F238E27FC236}">
                <a16:creationId xmlns:a16="http://schemas.microsoft.com/office/drawing/2014/main" id="{AF8F27DB-5964-E24A-190D-5EC00DB71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943" y="747920"/>
            <a:ext cx="1628534" cy="95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18144DA-B431-3626-998F-AE09E1CC9B18}"/>
              </a:ext>
            </a:extLst>
          </p:cNvPr>
          <p:cNvSpPr/>
          <p:nvPr/>
        </p:nvSpPr>
        <p:spPr>
          <a:xfrm>
            <a:off x="5241470" y="740538"/>
            <a:ext cx="1690007" cy="3655042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50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the CPU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0800"/>
            <a:ext cx="529327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6014400" y="1017725"/>
            <a:ext cx="2817900" cy="3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Code that Loops and Prints</a:t>
            </a:r>
            <a:r>
              <a:rPr lang="en" dirty="0"/>
              <a:t> (</a:t>
            </a:r>
            <a:r>
              <a:rPr lang="en" dirty="0" err="1"/>
              <a:t>cpu.c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doesn't do much.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fact, all it does is call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Spin()</a:t>
            </a:r>
            <a:r>
              <a:rPr lang="en" dirty="0"/>
              <a:t> and prints the program argument in a loop - forever.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Spin()</a:t>
            </a:r>
            <a:r>
              <a:rPr lang="en" dirty="0"/>
              <a:t> repeatedly checks the time and returns after a second has passed.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find this code here:</a:t>
            </a:r>
            <a:br>
              <a:rPr lang="en-US" dirty="0"/>
            </a:br>
            <a:r>
              <a:rPr lang="en-US" u="sng" dirty="0">
                <a:solidFill>
                  <a:schemeClr val="hlink"/>
                </a:solidFill>
                <a:hlinkClick r:id="rId4"/>
              </a:rPr>
              <a:t>https://github.com/remzi-arpacidusseau/ostep-code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Just </a:t>
            </a:r>
            <a:r>
              <a:rPr lang="en-US" b="1" dirty="0"/>
              <a:t>git clone</a:t>
            </a:r>
            <a:r>
              <a:rPr lang="en-US" dirty="0"/>
              <a:t> it; then </a:t>
            </a:r>
            <a:r>
              <a:rPr lang="en-US" b="1" dirty="0"/>
              <a:t>cd intro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many programs at once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311700" y="826200"/>
            <a:ext cx="3999900" cy="3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operating system virtualizes the CPU.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We have a single resource (the CPU), but we want to run more programs that a single CPU, or even multiple CPUs, can run.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So, how does the operating system, given a limited resource, run more programs than the number of CPUs available?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The OS needs to give each program its fair share of the CPU and switch between then efficiently.</a:t>
            </a:r>
            <a:endParaRPr b="0"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2"/>
          </p:nvPr>
        </p:nvSpPr>
        <p:spPr>
          <a:xfrm>
            <a:off x="4523725" y="826200"/>
            <a:ext cx="4308600" cy="3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nproc</a:t>
            </a:r>
            <a:r>
              <a:rPr lang="en" b="0"/>
              <a:t> - Linux command that shows the number of processing units.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0"/>
              <a:t>What happens when we run each of the following commands:</a:t>
            </a:r>
            <a:endParaRPr b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$ ./cpu A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$ ./cpu A &amp; ./cpu B &amp; ./cpu C &amp; ./cpu D &amp;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0"/>
              <a:t>What if we were to run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$(nproc)+1</a:t>
            </a:r>
            <a:r>
              <a:rPr lang="en" b="0">
                <a:latin typeface="Consolas"/>
                <a:ea typeface="Consolas"/>
                <a:cs typeface="Consolas"/>
                <a:sym typeface="Consolas"/>
              </a:rPr>
              <a:t> cpu programs</a:t>
            </a:r>
            <a:r>
              <a:rPr lang="en" b="0"/>
              <a:t>?</a:t>
            </a:r>
            <a:endParaRPr b="0"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38" y="3988575"/>
            <a:ext cx="679550" cy="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913" y="3988575"/>
            <a:ext cx="679550" cy="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288" y="3988575"/>
            <a:ext cx="679550" cy="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663" y="3988575"/>
            <a:ext cx="679550" cy="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038" y="3988575"/>
            <a:ext cx="679550" cy="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413" y="3988575"/>
            <a:ext cx="679550" cy="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788" y="3988575"/>
            <a:ext cx="679550" cy="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163" y="3988575"/>
            <a:ext cx="679550" cy="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4538" y="3988575"/>
            <a:ext cx="679550" cy="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913" y="3988575"/>
            <a:ext cx="679550" cy="6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860156"/>
            <a:ext cx="3036610" cy="39786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The model of physical memory presented by modern machines is very simple. </a:t>
            </a:r>
          </a:p>
          <a:p>
            <a:pPr lvl="0"/>
            <a:endParaRPr lang="en-US" dirty="0"/>
          </a:p>
          <a:p>
            <a:pPr lvl="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Memory is just an array of bytes.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To </a:t>
            </a:r>
            <a:r>
              <a:rPr lang="en-US" b="1" dirty="0"/>
              <a:t>read</a:t>
            </a:r>
            <a:r>
              <a:rPr lang="en-US" dirty="0"/>
              <a:t> memory, one must specify an address to be able to access the data stored there.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To </a:t>
            </a:r>
            <a:r>
              <a:rPr lang="en-US" b="1" dirty="0"/>
              <a:t>write</a:t>
            </a:r>
            <a:r>
              <a:rPr lang="en-US" dirty="0"/>
              <a:t> (or update) memory, one must also specify the data to be written to the given address.</a:t>
            </a:r>
            <a:endParaRPr dirty="0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399" y="852408"/>
            <a:ext cx="3067607" cy="41566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Memory is accessed all the time when a program is running.</a:t>
            </a:r>
          </a:p>
          <a:p>
            <a:pPr lvl="0"/>
            <a:endParaRPr lang="en-US" dirty="0"/>
          </a:p>
          <a:p>
            <a:pPr lvl="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 program keeps all its data structures in memory.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They are accessed through various instructions, like </a:t>
            </a:r>
            <a:r>
              <a:rPr lang="en-US" b="1" dirty="0"/>
              <a:t>loads</a:t>
            </a:r>
            <a:r>
              <a:rPr lang="en-US" dirty="0"/>
              <a:t> and </a:t>
            </a:r>
            <a:r>
              <a:rPr lang="en-US" b="1" dirty="0"/>
              <a:t>stores</a:t>
            </a:r>
            <a:r>
              <a:rPr lang="en-US" dirty="0"/>
              <a:t> or other explicit instructions that access memory in doing their work.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Don’t forget that each instruction of the program is in memory too.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Thus, memory is accessed on each instruction fetch!</a:t>
            </a:r>
            <a:endParaRPr dirty="0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3225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Code that Loops and Prints</a:t>
            </a:r>
            <a:r>
              <a:rPr lang="en"/>
              <a:t> (mem.c)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doesn't do much.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fact, all it does is </a:t>
            </a:r>
            <a:r>
              <a:rPr lang="en">
                <a:solidFill>
                  <a:schemeClr val="dk1"/>
                </a:solidFill>
              </a:rPr>
              <a:t>print the address of a program variable, enter a loop and </a:t>
            </a:r>
            <a:r>
              <a:rPr lang="en"/>
              <a:t>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Spin()</a:t>
            </a:r>
            <a:r>
              <a:rPr lang="en"/>
              <a:t> and print the value of that variable - forever.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Spin()</a:t>
            </a:r>
            <a:r>
              <a:rPr lang="en"/>
              <a:t> repeatedly checks the time and returns after a second has passed.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713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First, it allocates some memory (line a1). </a:t>
            </a: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9CDE305-53D5-1FF0-B173-7E0319C65BA1}"/>
              </a:ext>
            </a:extLst>
          </p:cNvPr>
          <p:cNvSpPr/>
          <p:nvPr/>
        </p:nvSpPr>
        <p:spPr>
          <a:xfrm>
            <a:off x="152400" y="2520732"/>
            <a:ext cx="5709600" cy="269805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4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First, it allocates some memory (line a1).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Then, it prints out the address of the memory (a2), </a:t>
            </a:r>
          </a:p>
          <a:p>
            <a:pPr lvl="0"/>
            <a:endParaRPr lang="en-US" dirty="0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22DF976-94A9-AF08-53B3-5CD9D72CAE8E}"/>
              </a:ext>
            </a:extLst>
          </p:cNvPr>
          <p:cNvSpPr/>
          <p:nvPr/>
        </p:nvSpPr>
        <p:spPr>
          <a:xfrm>
            <a:off x="152400" y="2892688"/>
            <a:ext cx="5709600" cy="392953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4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First, it allocates some memory (line a1).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Then, it prints out the address of the memory (a2),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and then puts the number zero into the first slot of the newly allocated memory (a3).</a:t>
            </a: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EB81A11-6CD8-0DFF-7220-BB41E8B35D58}"/>
              </a:ext>
            </a:extLst>
          </p:cNvPr>
          <p:cNvSpPr/>
          <p:nvPr/>
        </p:nvSpPr>
        <p:spPr>
          <a:xfrm>
            <a:off x="152400" y="3277892"/>
            <a:ext cx="5709600" cy="193728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95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15BB-9C0B-D26E-0C06-E8E9299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Virtualize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26BA0-B7F8-394C-D661-719BDEFD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6" y="1350764"/>
            <a:ext cx="8450350" cy="27614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217EF0-B8FC-F455-102F-6F1F3F773BDE}"/>
              </a:ext>
            </a:extLst>
          </p:cNvPr>
          <p:cNvSpPr/>
          <p:nvPr/>
        </p:nvSpPr>
        <p:spPr>
          <a:xfrm>
            <a:off x="2460395" y="1496000"/>
            <a:ext cx="4128941" cy="615604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67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Finally, it loops, delaying for a second…</a:t>
            </a: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827058B-B0C3-0EBF-6727-75759BDDE057}"/>
              </a:ext>
            </a:extLst>
          </p:cNvPr>
          <p:cNvSpPr/>
          <p:nvPr/>
        </p:nvSpPr>
        <p:spPr>
          <a:xfrm>
            <a:off x="152400" y="3634352"/>
            <a:ext cx="5709600" cy="201479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5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Finally, it loops, delaying for a second…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Then, it increments the value stored at the address held in p.</a:t>
            </a: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827058B-B0C3-0EBF-6727-75759BDDE057}"/>
              </a:ext>
            </a:extLst>
          </p:cNvPr>
          <p:cNvSpPr/>
          <p:nvPr/>
        </p:nvSpPr>
        <p:spPr>
          <a:xfrm>
            <a:off x="152400" y="3797085"/>
            <a:ext cx="5709600" cy="224725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68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Finally, it loops, delaying for a second…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Then, it increments the value stored at the address held in p.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With every print statement, it also prints out what is called the </a:t>
            </a:r>
            <a:r>
              <a:rPr lang="en-US" b="1" dirty="0"/>
              <a:t>process identifier </a:t>
            </a:r>
            <a:r>
              <a:rPr lang="en-US" dirty="0"/>
              <a:t>(the PID) of the running program.</a:t>
            </a:r>
          </a:p>
          <a:p>
            <a:pPr lvl="0"/>
            <a:endParaRPr lang="en-US" dirty="0"/>
          </a:p>
          <a:p>
            <a:r>
              <a:rPr lang="en-US" dirty="0"/>
              <a:t>This PID is unique per running process.</a:t>
            </a: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56D687A-227D-6166-7B88-179AE9C7E55C}"/>
              </a:ext>
            </a:extLst>
          </p:cNvPr>
          <p:cNvSpPr/>
          <p:nvPr/>
        </p:nvSpPr>
        <p:spPr>
          <a:xfrm>
            <a:off x="152400" y="3973375"/>
            <a:ext cx="5709600" cy="218918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89B715DF-2AAD-60DE-B9BF-C32A771E4636}"/>
              </a:ext>
            </a:extLst>
          </p:cNvPr>
          <p:cNvSpPr/>
          <p:nvPr/>
        </p:nvSpPr>
        <p:spPr>
          <a:xfrm>
            <a:off x="3634353" y="4269783"/>
            <a:ext cx="271220" cy="569042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33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this first result is not too interesting…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The newly allocated memory is at address 0x200000.</a:t>
            </a: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F633B1-DBEE-0C20-502A-6306A4CFE8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88753" y="2673201"/>
            <a:ext cx="4273247" cy="1574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1E4287-8996-A699-5B39-5E17B9597068}"/>
              </a:ext>
            </a:extLst>
          </p:cNvPr>
          <p:cNvSpPr/>
          <p:nvPr/>
        </p:nvSpPr>
        <p:spPr>
          <a:xfrm>
            <a:off x="1588752" y="2852577"/>
            <a:ext cx="4273248" cy="218918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56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this first result is not too interesting.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newly allocated memory is at address 0x200000. 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As the program runs, it slowly updates the value and prints out the result.</a:t>
            </a:r>
            <a:endParaRPr b="1" dirty="0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F633B1-DBEE-0C20-502A-6306A4CFE8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88753" y="2673201"/>
            <a:ext cx="4273247" cy="1574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1E4287-8996-A699-5B39-5E17B9597068}"/>
              </a:ext>
            </a:extLst>
          </p:cNvPr>
          <p:cNvSpPr/>
          <p:nvPr/>
        </p:nvSpPr>
        <p:spPr>
          <a:xfrm>
            <a:off x="1588752" y="3061801"/>
            <a:ext cx="4273248" cy="967758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we again run multiple instances of this same program to see what happens.</a:t>
            </a:r>
          </a:p>
          <a:p>
            <a:pPr lvl="0"/>
            <a:endParaRPr lang="en-US" dirty="0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F633B1-DBEE-0C20-502A-6306A4CFE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753" y="2135821"/>
            <a:ext cx="4273247" cy="2648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FA6B59-1573-7AAE-7282-46215F00CC5C}"/>
              </a:ext>
            </a:extLst>
          </p:cNvPr>
          <p:cNvSpPr/>
          <p:nvPr/>
        </p:nvSpPr>
        <p:spPr>
          <a:xfrm>
            <a:off x="1588752" y="2076773"/>
            <a:ext cx="4273248" cy="278969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2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we again run multiple instances of this same program to see what happens.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We see from the example that each running program has allocated memory at the same address (0x200000)</a:t>
            </a:r>
          </a:p>
          <a:p>
            <a:pPr lvl="0"/>
            <a:endParaRPr lang="en-US" dirty="0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F633B1-DBEE-0C20-502A-6306A4CFE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753" y="2135821"/>
            <a:ext cx="4273247" cy="2648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A39B980-8D9F-D927-C295-3CCC8711B30A}"/>
              </a:ext>
            </a:extLst>
          </p:cNvPr>
          <p:cNvSpPr/>
          <p:nvPr/>
        </p:nvSpPr>
        <p:spPr>
          <a:xfrm>
            <a:off x="1588752" y="2704454"/>
            <a:ext cx="4273248" cy="387458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4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we again run multiple instances of this same program to see what happens.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We see from the example that each running program has allocated memory at the same address (0x200000)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yet each seems to be updating the value at 0x200000 independently! </a:t>
            </a: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F633B1-DBEE-0C20-502A-6306A4CFE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753" y="2135821"/>
            <a:ext cx="4273247" cy="2648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A39B980-8D9F-D927-C295-3CCC8711B30A}"/>
              </a:ext>
            </a:extLst>
          </p:cNvPr>
          <p:cNvSpPr/>
          <p:nvPr/>
        </p:nvSpPr>
        <p:spPr>
          <a:xfrm>
            <a:off x="1588752" y="2704454"/>
            <a:ext cx="4273248" cy="387458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3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Memory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014400" y="1017725"/>
            <a:ext cx="2817900" cy="382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It is as if each running program has its own private memory, instead of sharing the same physical memory with other running programs</a:t>
            </a:r>
            <a:endParaRPr b="1" dirty="0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2400" y="1170125"/>
            <a:ext cx="5709600" cy="35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F633B1-DBEE-0C20-502A-6306A4CFE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753" y="2135821"/>
            <a:ext cx="4273247" cy="2648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A39B980-8D9F-D927-C295-3CCC8711B30A}"/>
              </a:ext>
            </a:extLst>
          </p:cNvPr>
          <p:cNvSpPr/>
          <p:nvPr/>
        </p:nvSpPr>
        <p:spPr>
          <a:xfrm>
            <a:off x="1588752" y="3068664"/>
            <a:ext cx="4273248" cy="1565328"/>
          </a:xfrm>
          <a:prstGeom prst="roundRect">
            <a:avLst/>
          </a:prstGeom>
          <a:solidFill>
            <a:schemeClr val="accent1">
              <a:alpha val="16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Memory – Smart Brain Solutions">
            <a:extLst>
              <a:ext uri="{FF2B5EF4-FFF2-40B4-BE49-F238E27FC236}">
                <a16:creationId xmlns:a16="http://schemas.microsoft.com/office/drawing/2014/main" id="{A5AD6438-8146-4260-C02A-4C776E33D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6" y="3657600"/>
            <a:ext cx="1525415" cy="91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emory – Smart Brain Solutions">
            <a:extLst>
              <a:ext uri="{FF2B5EF4-FFF2-40B4-BE49-F238E27FC236}">
                <a16:creationId xmlns:a16="http://schemas.microsoft.com/office/drawing/2014/main" id="{3E43F0F9-415F-F631-6280-68199F6F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83" y="2488913"/>
            <a:ext cx="1525415" cy="91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314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C6E3-E7DC-A833-F97F-B1423A41D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Virtualizing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BC77E-EE34-FB8C-97CF-EB78994DB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/>
              <a:t>Indeed, that is exactly what is happening here as the OS is virtualizing memory.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0" dirty="0"/>
              <a:t>Each process accesses its own private virtual address space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The OS maps the virtual address space onto the physical memory of the machine. 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 memory reference within one running program does not affect the address space of other processes (or the OS itself).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Each process “thinks” it has physical memory all to itself. 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dirty="0"/>
              <a:t>Reality: </a:t>
            </a:r>
            <a:r>
              <a:rPr lang="en-US" b="0" dirty="0"/>
              <a:t>physical memory is a shared resource, managed by the operating system.</a:t>
            </a:r>
          </a:p>
        </p:txBody>
      </p:sp>
    </p:spTree>
    <p:extLst>
      <p:ext uri="{BB962C8B-B14F-4D97-AF65-F5344CB8AC3E}">
        <p14:creationId xmlns:p14="http://schemas.microsoft.com/office/powerpoint/2010/main" val="329296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15BB-9C0B-D26E-0C06-E8E9299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Virtualize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26BA0-B7F8-394C-D661-719BDEFD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6" y="1350764"/>
            <a:ext cx="8450350" cy="27614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4B3509-75B5-A678-2255-A0874FFF0C0A}"/>
              </a:ext>
            </a:extLst>
          </p:cNvPr>
          <p:cNvSpPr/>
          <p:nvPr/>
        </p:nvSpPr>
        <p:spPr>
          <a:xfrm>
            <a:off x="493140" y="2334985"/>
            <a:ext cx="5436320" cy="361081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61CB13-18A0-B742-885A-AC1C218C8914}"/>
              </a:ext>
            </a:extLst>
          </p:cNvPr>
          <p:cNvSpPr/>
          <p:nvPr/>
        </p:nvSpPr>
        <p:spPr>
          <a:xfrm>
            <a:off x="7984503" y="2053752"/>
            <a:ext cx="595460" cy="361081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677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Execution with Concurrency</a:t>
            </a:r>
            <a:endParaRPr/>
          </a:p>
        </p:txBody>
      </p:sp>
      <p:sp>
        <p:nvSpPr>
          <p:cNvPr id="172" name="Google Shape;172;p28"/>
          <p:cNvSpPr txBox="1"/>
          <p:nvPr/>
        </p:nvSpPr>
        <p:spPr>
          <a:xfrm>
            <a:off x="4696875" y="1017725"/>
            <a:ext cx="4135500" cy="3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 Multi-threaded program</a:t>
            </a:r>
            <a:r>
              <a:rPr lang="en"/>
              <a:t> (threads.c)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program does something interesting…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creates two concurrently executing </a:t>
            </a:r>
            <a:r>
              <a:rPr lang="en" b="1"/>
              <a:t>threads</a:t>
            </a:r>
            <a:r>
              <a:rPr lang="en"/>
              <a:t> in a single process.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threads share a global variable (counter) and both threads update that shared variable in two independent threads of execution.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But, problems can arise here…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makes multi-threaded programs hard.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92074" cy="3405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Execution with Concurrency</a:t>
            </a:r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4696875" y="1017725"/>
            <a:ext cx="4135500" cy="3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 Multi-threaded program</a:t>
            </a:r>
            <a:r>
              <a:rPr lang="en"/>
              <a:t> (threads.c)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program does something interesting…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creates two concurrently executing </a:t>
            </a:r>
            <a:r>
              <a:rPr lang="en" b="1"/>
              <a:t>threads</a:t>
            </a:r>
            <a:r>
              <a:rPr lang="en"/>
              <a:t> in a single process.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threads share a global variable (counter) and both threads update that shared variable in two independent threads of execution.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But, problems can arise here…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makes multi-threaded programs hard.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92074" cy="3405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/>
          <p:nvPr/>
        </p:nvSpPr>
        <p:spPr>
          <a:xfrm>
            <a:off x="4666525" y="1069950"/>
            <a:ext cx="4165800" cy="300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The </a:t>
            </a:r>
            <a:r>
              <a:rPr lang="en" sz="1200" b="1" u="sng">
                <a:solidFill>
                  <a:schemeClr val="hlink"/>
                </a:solidFill>
                <a:hlinkClick r:id="rId4"/>
              </a:rPr>
              <a:t>volatile</a:t>
            </a:r>
            <a:r>
              <a:rPr lang="en" sz="1200"/>
              <a:t> keyword is intended to prevent the compiler from applying any optimizations on objects that can change in ways that cannot be determined by the compiler.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Variables declared as volatile are not optimized by the compiler because their values can be changed by code outside the scope of current code at any time - multiple threads in execution concurrently!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More specifically, the compiler will make sure that any access to a volatile variable will always be fetched from memory rather than from a register.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 do this here to make it clear that a shared resource between threads </a:t>
            </a:r>
            <a:r>
              <a:rPr lang="en" sz="1200" i="1"/>
              <a:t>can</a:t>
            </a:r>
            <a:r>
              <a:rPr lang="en" sz="1200"/>
              <a:t> cause a </a:t>
            </a:r>
            <a:r>
              <a:rPr lang="en" sz="1200" i="1" u="sng">
                <a:solidFill>
                  <a:schemeClr val="hlink"/>
                </a:solidFill>
                <a:hlinkClick r:id="rId5"/>
              </a:rPr>
              <a:t>race condition</a:t>
            </a:r>
            <a:r>
              <a:rPr lang="en" sz="1200"/>
              <a:t>.</a:t>
            </a:r>
            <a:endParaRPr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Execution with Concurrency</a:t>
            </a:r>
            <a:endParaRPr/>
          </a:p>
        </p:txBody>
      </p:sp>
      <p:sp>
        <p:nvSpPr>
          <p:cNvPr id="187" name="Google Shape;187;p30"/>
          <p:cNvSpPr txBox="1"/>
          <p:nvPr/>
        </p:nvSpPr>
        <p:spPr>
          <a:xfrm>
            <a:off x="4696875" y="1017725"/>
            <a:ext cx="4135500" cy="3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 Multi-threaded program</a:t>
            </a:r>
            <a:r>
              <a:rPr lang="en"/>
              <a:t> (threads.c)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program does something interesting…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creates two concurrently executing </a:t>
            </a:r>
            <a:r>
              <a:rPr lang="en" b="1"/>
              <a:t>threads</a:t>
            </a:r>
            <a:r>
              <a:rPr lang="en"/>
              <a:t> in a single process.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threads share a global variable (counter) and both threads update that shared variable in two independent threads of execution.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But, problems can arise here…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makes multi-threaded programs hard.</a:t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0" y="1170125"/>
            <a:ext cx="4660274" cy="281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/>
        </p:nvSpPr>
        <p:spPr>
          <a:xfrm>
            <a:off x="5672000" y="1017725"/>
            <a:ext cx="3160500" cy="3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 Program that does I/O</a:t>
            </a:r>
            <a:r>
              <a:rPr lang="en" sz="1200"/>
              <a:t>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(io.c)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program writes bytes to a file.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It uses the open() system call to create a new file.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It writes 13 bytes to that file.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system memory, data can be easily lost, as devices such as DRAM store values in a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volatile</a:t>
            </a:r>
            <a:r>
              <a:rPr lang="en" sz="1200"/>
              <a:t> manner.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 need hardware and software to be able to store data persistently; such storage is thus critical to any system as users care a great deal about their data.</a:t>
            </a:r>
            <a:endParaRPr sz="1200"/>
          </a:p>
        </p:txBody>
      </p:sp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Storage with Persistent I/O</a:t>
            </a:r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5488402" cy="22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/>
        </p:nvSpPr>
        <p:spPr>
          <a:xfrm>
            <a:off x="5672000" y="1017725"/>
            <a:ext cx="3160500" cy="3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 Program that does I/O</a:t>
            </a:r>
            <a:r>
              <a:rPr lang="en" sz="1200"/>
              <a:t>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(io.c)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user application codes the program logic.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PL API provides useful libraries and abstractions for working with "files" and "directories".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System calls work with a component of the OS called the </a:t>
            </a:r>
            <a:r>
              <a:rPr lang="en" sz="1200" b="1"/>
              <a:t>file system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Device drivers communicate directly to hardware that reads/writes bytes on a persistent storage medium.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Bytes are stored until overwritten.</a:t>
            </a:r>
            <a:endParaRPr sz="120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Storage with Persistent I/O</a:t>
            </a:r>
            <a:endParaRPr/>
          </a:p>
        </p:txBody>
      </p:sp>
      <p:sp>
        <p:nvSpPr>
          <p:cNvPr id="202" name="Google Shape;202;p32"/>
          <p:cNvSpPr/>
          <p:nvPr/>
        </p:nvSpPr>
        <p:spPr>
          <a:xfrm>
            <a:off x="535950" y="1153750"/>
            <a:ext cx="44289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Application</a:t>
            </a:r>
            <a:endParaRPr/>
          </a:p>
        </p:txBody>
      </p:sp>
      <p:sp>
        <p:nvSpPr>
          <p:cNvPr id="203" name="Google Shape;203;p32"/>
          <p:cNvSpPr/>
          <p:nvPr/>
        </p:nvSpPr>
        <p:spPr>
          <a:xfrm>
            <a:off x="535950" y="1899675"/>
            <a:ext cx="44289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API</a:t>
            </a:r>
            <a:endParaRPr/>
          </a:p>
        </p:txBody>
      </p:sp>
      <p:sp>
        <p:nvSpPr>
          <p:cNvPr id="204" name="Google Shape;204;p32"/>
          <p:cNvSpPr/>
          <p:nvPr/>
        </p:nvSpPr>
        <p:spPr>
          <a:xfrm>
            <a:off x="535950" y="3391525"/>
            <a:ext cx="44289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Drivers</a:t>
            </a: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1857175" y="4137450"/>
            <a:ext cx="1786450" cy="893225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Storage</a:t>
            </a:r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535950" y="2645588"/>
            <a:ext cx="44289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Calls</a:t>
            </a:r>
            <a:endParaRPr/>
          </a:p>
        </p:txBody>
      </p:sp>
      <p:cxnSp>
        <p:nvCxnSpPr>
          <p:cNvPr id="207" name="Google Shape;207;p32"/>
          <p:cNvCxnSpPr>
            <a:stCxn id="202" idx="2"/>
            <a:endCxn id="203" idx="0"/>
          </p:cNvCxnSpPr>
          <p:nvPr/>
        </p:nvCxnSpPr>
        <p:spPr>
          <a:xfrm>
            <a:off x="2750400" y="1726450"/>
            <a:ext cx="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32"/>
          <p:cNvCxnSpPr/>
          <p:nvPr/>
        </p:nvCxnSpPr>
        <p:spPr>
          <a:xfrm>
            <a:off x="1570600" y="1734350"/>
            <a:ext cx="7500" cy="92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32"/>
          <p:cNvCxnSpPr>
            <a:stCxn id="203" idx="2"/>
            <a:endCxn id="206" idx="0"/>
          </p:cNvCxnSpPr>
          <p:nvPr/>
        </p:nvCxnSpPr>
        <p:spPr>
          <a:xfrm>
            <a:off x="2750400" y="2472375"/>
            <a:ext cx="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" name="Google Shape;210;p32"/>
          <p:cNvCxnSpPr>
            <a:stCxn id="206" idx="2"/>
            <a:endCxn id="204" idx="0"/>
          </p:cNvCxnSpPr>
          <p:nvPr/>
        </p:nvCxnSpPr>
        <p:spPr>
          <a:xfrm>
            <a:off x="2750400" y="3218288"/>
            <a:ext cx="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" name="Google Shape;211;p32"/>
          <p:cNvCxnSpPr>
            <a:endCxn id="205" idx="1"/>
          </p:cNvCxnSpPr>
          <p:nvPr/>
        </p:nvCxnSpPr>
        <p:spPr>
          <a:xfrm>
            <a:off x="2750400" y="3964350"/>
            <a:ext cx="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90" y="3464328"/>
            <a:ext cx="603325" cy="4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3677125" y="4353963"/>
            <a:ext cx="15186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Hard drive,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solid-state drives (SSD)</a:t>
            </a:r>
            <a:endParaRPr sz="1000"/>
          </a:p>
        </p:txBody>
      </p:sp>
      <p:sp>
        <p:nvSpPr>
          <p:cNvPr id="214" name="Google Shape;214;p32"/>
          <p:cNvSpPr/>
          <p:nvPr/>
        </p:nvSpPr>
        <p:spPr>
          <a:xfrm>
            <a:off x="2575475" y="2899400"/>
            <a:ext cx="2389500" cy="3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System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Design Goals</a:t>
            </a:r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Virtualize physical resources.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Handle tricky issues related to concurrency.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Provide useful (easy to use) abstractions - very fundamental, very important!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Provide high performance, minimize overheads.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Protection and isolation.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Others: energy efficiency, security, mobility, etc.</a:t>
            </a:r>
            <a:br>
              <a:rPr lang="en"/>
            </a:br>
            <a:r>
              <a:rPr lang="en"/>
              <a:t>	Different devices lead to different goals and optimizations.</a:t>
            </a: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043" y="4015043"/>
            <a:ext cx="889200" cy="8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243" y="4057456"/>
            <a:ext cx="1208750" cy="80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067" y="4103938"/>
            <a:ext cx="949775" cy="7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4150" y="4031030"/>
            <a:ext cx="838325" cy="8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3466" y="4015046"/>
            <a:ext cx="2322155" cy="8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550" y="-22813"/>
            <a:ext cx="9225101" cy="51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15BB-9C0B-D26E-0C06-E8E9299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Virtualize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26BA0-B7F8-394C-D661-719BDEFD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6" y="1350764"/>
            <a:ext cx="8450350" cy="27614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4B3509-75B5-A678-2255-A0874FFF0C0A}"/>
              </a:ext>
            </a:extLst>
          </p:cNvPr>
          <p:cNvSpPr/>
          <p:nvPr/>
        </p:nvSpPr>
        <p:spPr>
          <a:xfrm>
            <a:off x="1614930" y="2609458"/>
            <a:ext cx="5276064" cy="361081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15BB-9C0B-D26E-0C06-E8E9299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Virtualize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26BA0-B7F8-394C-D661-719BDEFD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6" y="1350764"/>
            <a:ext cx="8450350" cy="27614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4B3509-75B5-A678-2255-A0874FFF0C0A}"/>
              </a:ext>
            </a:extLst>
          </p:cNvPr>
          <p:cNvSpPr/>
          <p:nvPr/>
        </p:nvSpPr>
        <p:spPr>
          <a:xfrm>
            <a:off x="2651879" y="2873408"/>
            <a:ext cx="3796055" cy="361081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59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15BB-9C0B-D26E-0C06-E8E9299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Virtualize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26BA0-B7F8-394C-D661-719BDEFD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6" y="1350764"/>
            <a:ext cx="8450350" cy="27614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4B3509-75B5-A678-2255-A0874FFF0C0A}"/>
              </a:ext>
            </a:extLst>
          </p:cNvPr>
          <p:cNvSpPr/>
          <p:nvPr/>
        </p:nvSpPr>
        <p:spPr>
          <a:xfrm>
            <a:off x="917347" y="3175065"/>
            <a:ext cx="7679898" cy="361081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E0CC24-6A5D-4B18-A6F8-5FF0A84A8B82}"/>
              </a:ext>
            </a:extLst>
          </p:cNvPr>
          <p:cNvSpPr/>
          <p:nvPr/>
        </p:nvSpPr>
        <p:spPr>
          <a:xfrm>
            <a:off x="499619" y="3536146"/>
            <a:ext cx="2394409" cy="288052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0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15BB-9C0B-D26E-0C06-E8E9299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Virtualize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26BA0-B7F8-394C-D661-719BDEFD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6" y="1350764"/>
            <a:ext cx="8450350" cy="27614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4B3509-75B5-A678-2255-A0874FFF0C0A}"/>
              </a:ext>
            </a:extLst>
          </p:cNvPr>
          <p:cNvSpPr/>
          <p:nvPr/>
        </p:nvSpPr>
        <p:spPr>
          <a:xfrm>
            <a:off x="2846895" y="3439015"/>
            <a:ext cx="3987538" cy="361081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6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15BB-9C0B-D26E-0C06-E8E9299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Virtualize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26BA0-B7F8-394C-D661-719BDEFD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6" y="1350764"/>
            <a:ext cx="8450350" cy="27614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4B3509-75B5-A678-2255-A0874FFF0C0A}"/>
              </a:ext>
            </a:extLst>
          </p:cNvPr>
          <p:cNvSpPr/>
          <p:nvPr/>
        </p:nvSpPr>
        <p:spPr>
          <a:xfrm>
            <a:off x="6777871" y="3439015"/>
            <a:ext cx="1809947" cy="361081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9E232A-B2D0-733A-A0E5-AA0DBD740944}"/>
              </a:ext>
            </a:extLst>
          </p:cNvPr>
          <p:cNvSpPr/>
          <p:nvPr/>
        </p:nvSpPr>
        <p:spPr>
          <a:xfrm>
            <a:off x="490194" y="3732317"/>
            <a:ext cx="2158738" cy="361081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223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3411</Words>
  <Application>Microsoft Macintosh PowerPoint</Application>
  <PresentationFormat>On-screen Show (16:9)</PresentationFormat>
  <Paragraphs>468</Paragraphs>
  <Slides>46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Lato</vt:lpstr>
      <vt:lpstr>Lato Light</vt:lpstr>
      <vt:lpstr>Arial</vt:lpstr>
      <vt:lpstr>Consolas</vt:lpstr>
      <vt:lpstr>Tim Richards Style</vt:lpstr>
      <vt:lpstr>377 Operating Systems</vt:lpstr>
      <vt:lpstr>Virtualization</vt:lpstr>
      <vt:lpstr>How to Virtualize Resources</vt:lpstr>
      <vt:lpstr>How to Virtualize Resources</vt:lpstr>
      <vt:lpstr>How to Virtualize Resources</vt:lpstr>
      <vt:lpstr>How to Virtualize Resources</vt:lpstr>
      <vt:lpstr>How to Virtualize Resources</vt:lpstr>
      <vt:lpstr>How to Virtualize Resources</vt:lpstr>
      <vt:lpstr>How to Virtualize Resources</vt:lpstr>
      <vt:lpstr>What are we Virtualizing?</vt:lpstr>
      <vt:lpstr>Generic Architecture</vt:lpstr>
      <vt:lpstr>Generic Architecture</vt:lpstr>
      <vt:lpstr>Generic Architecture</vt:lpstr>
      <vt:lpstr>Generic Architecture</vt:lpstr>
      <vt:lpstr>Telling the OS what to do</vt:lpstr>
      <vt:lpstr>Telling the OS what to do</vt:lpstr>
      <vt:lpstr>Telling the OS what to do</vt:lpstr>
      <vt:lpstr>Telling the OS what to do</vt:lpstr>
      <vt:lpstr>Telling the OS what to do</vt:lpstr>
      <vt:lpstr>OS as a resource manager</vt:lpstr>
      <vt:lpstr>OS as a resource manager</vt:lpstr>
      <vt:lpstr>Virtualizing the CPU</vt:lpstr>
      <vt:lpstr>Running many programs at once</vt:lpstr>
      <vt:lpstr>Virtualizing Memory</vt:lpstr>
      <vt:lpstr>Virtualizing Memory</vt:lpstr>
      <vt:lpstr>Virtualizing Memory</vt:lpstr>
      <vt:lpstr>Virtualizing Memory</vt:lpstr>
      <vt:lpstr>Virtualizing Memory</vt:lpstr>
      <vt:lpstr>Virtualizing Memory</vt:lpstr>
      <vt:lpstr>Virtualizing Memory</vt:lpstr>
      <vt:lpstr>Virtualizing Memory</vt:lpstr>
      <vt:lpstr>Virtualizing Memory</vt:lpstr>
      <vt:lpstr>Virtualizing Memory</vt:lpstr>
      <vt:lpstr>Virtualizing Memory</vt:lpstr>
      <vt:lpstr>Virtualizing Memory</vt:lpstr>
      <vt:lpstr>Virtualizing Memory</vt:lpstr>
      <vt:lpstr>Virtualizing Memory</vt:lpstr>
      <vt:lpstr>Virtualizing Memory</vt:lpstr>
      <vt:lpstr>Virtualizing Memory</vt:lpstr>
      <vt:lpstr>Virtualizing Execution with Concurrency</vt:lpstr>
      <vt:lpstr>Virtualizing Execution with Concurrency</vt:lpstr>
      <vt:lpstr>Virtualizing Execution with Concurrency</vt:lpstr>
      <vt:lpstr>Virtualizing Storage with Persistent I/O</vt:lpstr>
      <vt:lpstr>Virtualizing Storage with Persistent I/O</vt:lpstr>
      <vt:lpstr>OS Design Goals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377 Operating Systems</dc:title>
  <cp:lastModifiedBy>Timothy Richards</cp:lastModifiedBy>
  <cp:revision>11</cp:revision>
  <dcterms:modified xsi:type="dcterms:W3CDTF">2022-09-06T03:11:32Z</dcterms:modified>
</cp:coreProperties>
</file>